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activeX/activeX1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70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activeX/activeX1.xml><?xml version="1.0" encoding="utf-8"?>
<ax:ocx xmlns:ax="http://schemas.microsoft.com/office/2006/activeX" xmlns:r="http://schemas.openxmlformats.org/officeDocument/2006/relationships" ax:classid="{6BF52A52-394A-11D3-B153-00C04F79FAA6}" ax:persistence="persistPropertyBag">
  <ax:ocxPr ax:name="URL" ax:value="D:\Cấp 2\Giao an E8 moi\CD 1 E8\06 Track 6.wma"/>
  <ax:ocxPr ax:name="rate" ax:value="1"/>
  <ax:ocxPr ax:name="balance" ax:value="0"/>
  <ax:ocxPr ax:name="currentPosition" ax:value="0"/>
  <ax:ocxPr ax:name="defaultFrame" ax:value=""/>
  <ax:ocxPr ax:name="playCount" ax:value="1"/>
  <ax:ocxPr ax:name="autoStart" ax:value="-1"/>
  <ax:ocxPr ax:name="currentMarker" ax:value="0"/>
  <ax:ocxPr ax:name="invokeURLs" ax:value="-1"/>
  <ax:ocxPr ax:name="baseURL" ax:value=""/>
  <ax:ocxPr ax:name="volume" ax:value="100"/>
  <ax:ocxPr ax:name="mute" ax:value="0"/>
  <ax:ocxPr ax:name="uiMode" ax:value="full"/>
  <ax:ocxPr ax:name="stretchToFit" ax:value="0"/>
  <ax:ocxPr ax:name="windowlessVideo" ax:value="0"/>
  <ax:ocxPr ax:name="enabled" ax:value="-1"/>
  <ax:ocxPr ax:name="enableContextMenu" ax:value="-1"/>
  <ax:ocxPr ax:name="fullScreen" ax:value="0"/>
  <ax:ocxPr ax:name="SAMIStyle" ax:value=""/>
  <ax:ocxPr ax:name="SAMILang" ax:value=""/>
  <ax:ocxPr ax:name="SAMIFilename" ax:value=""/>
  <ax:ocxPr ax:name="captioningID" ax:value=""/>
  <ax:ocxPr ax:name="enableErrorDialogs" ax:value="0"/>
  <ax:ocxPr ax:name="_cx" ax:value="6138"/>
  <ax:ocxPr ax:name="_cy" ax:value="1482"/>
</ax:ocx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8DBC8-F72D-4999-AC35-456D33D50517}" type="datetimeFigureOut">
              <a:rPr lang="en-US" smtClean="0"/>
              <a:t>17/10/2019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36250-ED32-40C7-90B5-E38FDAD9BEC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8DBC8-F72D-4999-AC35-456D33D50517}" type="datetimeFigureOut">
              <a:rPr lang="en-US" smtClean="0"/>
              <a:t>17/10/2019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36250-ED32-40C7-90B5-E38FDAD9BE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8DBC8-F72D-4999-AC35-456D33D50517}" type="datetimeFigureOut">
              <a:rPr lang="en-US" smtClean="0"/>
              <a:t>17/10/2019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36250-ED32-40C7-90B5-E38FDAD9BE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E7EAE6-23DF-4DC8-B110-6C551B5362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8DBC8-F72D-4999-AC35-456D33D50517}" type="datetimeFigureOut">
              <a:rPr lang="en-US" smtClean="0"/>
              <a:t>17/10/2019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36250-ED32-40C7-90B5-E38FDAD9BE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8DBC8-F72D-4999-AC35-456D33D50517}" type="datetimeFigureOut">
              <a:rPr lang="en-US" smtClean="0"/>
              <a:t>17/10/2019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36250-ED32-40C7-90B5-E38FDAD9BEC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8DBC8-F72D-4999-AC35-456D33D50517}" type="datetimeFigureOut">
              <a:rPr lang="en-US" smtClean="0"/>
              <a:t>17/10/2019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36250-ED32-40C7-90B5-E38FDAD9BE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8DBC8-F72D-4999-AC35-456D33D50517}" type="datetimeFigureOut">
              <a:rPr lang="en-US" smtClean="0"/>
              <a:t>17/10/2019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36250-ED32-40C7-90B5-E38FDAD9BE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8DBC8-F72D-4999-AC35-456D33D50517}" type="datetimeFigureOut">
              <a:rPr lang="en-US" smtClean="0"/>
              <a:t>17/10/2019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36250-ED32-40C7-90B5-E38FDAD9BE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8DBC8-F72D-4999-AC35-456D33D50517}" type="datetimeFigureOut">
              <a:rPr lang="en-US" smtClean="0"/>
              <a:t>17/10/2019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36250-ED32-40C7-90B5-E38FDAD9BE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8DBC8-F72D-4999-AC35-456D33D50517}" type="datetimeFigureOut">
              <a:rPr lang="en-US" smtClean="0"/>
              <a:t>17/10/2019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36250-ED32-40C7-90B5-E38FDAD9BE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8DBC8-F72D-4999-AC35-456D33D50517}" type="datetimeFigureOut">
              <a:rPr lang="en-US" smtClean="0"/>
              <a:t>17/10/2019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E936250-ED32-40C7-90B5-E38FDAD9BEC2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988DBC8-F72D-4999-AC35-456D33D50517}" type="datetimeFigureOut">
              <a:rPr lang="en-US" smtClean="0"/>
              <a:t>17/10/2019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E936250-ED32-40C7-90B5-E38FDAD9BEC2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6.gi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0.jpeg"/><Relationship Id="rId12" Type="http://schemas.openxmlformats.org/officeDocument/2006/relationships/image" Target="../media/image15.gif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9.jpeg"/><Relationship Id="rId11" Type="http://schemas.openxmlformats.org/officeDocument/2006/relationships/image" Target="../media/image14.gif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gif"/><Relationship Id="rId4" Type="http://schemas.openxmlformats.org/officeDocument/2006/relationships/image" Target="../media/image7.jpeg"/><Relationship Id="rId9" Type="http://schemas.openxmlformats.org/officeDocument/2006/relationships/image" Target="../media/image12.gif"/><Relationship Id="rId14" Type="http://schemas.openxmlformats.org/officeDocument/2006/relationships/image" Target="../media/image17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HCA207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25488"/>
            <a:ext cx="9144000" cy="613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2895600" y="1981200"/>
            <a:ext cx="51054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400" b="1" dirty="0">
                <a:solidFill>
                  <a:srgbClr val="FFFF00"/>
                </a:solidFill>
                <a:latin typeface="VNI-Ariston" pitchFamily="2" charset="0"/>
              </a:rPr>
              <a:t>G</a:t>
            </a:r>
            <a:r>
              <a:rPr lang="vi-VN" sz="4400" b="1" dirty="0">
                <a:solidFill>
                  <a:srgbClr val="FFFF00"/>
                </a:solidFill>
                <a:latin typeface="VNI-Ariston" pitchFamily="2" charset="0"/>
              </a:rPr>
              <a:t>oo</a:t>
            </a:r>
            <a:r>
              <a:rPr lang="en-US" sz="4400" b="1" dirty="0">
                <a:solidFill>
                  <a:srgbClr val="FFFF00"/>
                </a:solidFill>
                <a:latin typeface="VNI-Ariston" pitchFamily="2" charset="0"/>
              </a:rPr>
              <a:t>d m</a:t>
            </a:r>
            <a:r>
              <a:rPr lang="vi-VN" sz="4400" b="1" dirty="0">
                <a:solidFill>
                  <a:srgbClr val="FFFF00"/>
                </a:solidFill>
                <a:latin typeface="VNI-Ariston" pitchFamily="2" charset="0"/>
              </a:rPr>
              <a:t>or</a:t>
            </a:r>
            <a:r>
              <a:rPr lang="en-US" sz="4400" b="1" dirty="0" err="1">
                <a:solidFill>
                  <a:srgbClr val="FFFF00"/>
                </a:solidFill>
                <a:latin typeface="VNI-Ariston" pitchFamily="2" charset="0"/>
              </a:rPr>
              <a:t>ning</a:t>
            </a:r>
            <a:r>
              <a:rPr lang="en-US" sz="4400" b="1" dirty="0">
                <a:solidFill>
                  <a:srgbClr val="FFFF00"/>
                </a:solidFill>
                <a:latin typeface="VNI-Ariston" pitchFamily="2" charset="0"/>
              </a:rPr>
              <a:t>!</a:t>
            </a:r>
          </a:p>
          <a:p>
            <a:pPr algn="r"/>
            <a:r>
              <a:rPr lang="en-US" sz="4400" b="1" dirty="0">
                <a:solidFill>
                  <a:srgbClr val="FFFF00"/>
                </a:solidFill>
                <a:latin typeface="VNI-Ariston" pitchFamily="2" charset="0"/>
              </a:rPr>
              <a:t>Everybody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609600"/>
            <a:ext cx="8229600" cy="5516563"/>
          </a:xfrm>
        </p:spPr>
        <p:txBody>
          <a:bodyPr>
            <a:normAutofit/>
          </a:bodyPr>
          <a:lstStyle/>
          <a:p>
            <a:pPr marL="514350" indent="-514350" algn="ctr">
              <a:buNone/>
            </a:pP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a. Find out six grammar mistakes and correct them.</a:t>
            </a:r>
          </a:p>
          <a:p>
            <a:pPr marL="514350" indent="-514350">
              <a:buAutoNum type="arabicPeriod"/>
            </a:pP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like do – </a:t>
            </a:r>
          </a:p>
          <a:p>
            <a:pPr marL="514350" indent="-514350">
              <a:buAutoNum type="arabicPeriod"/>
            </a:pP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enjoy do – </a:t>
            </a:r>
          </a:p>
          <a:p>
            <a:pPr marL="514350" indent="-514350">
              <a:buAutoNum type="arabicPeriod"/>
            </a:pP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don’t like have – </a:t>
            </a:r>
          </a:p>
          <a:p>
            <a:pPr marL="514350" indent="-514350">
              <a:buAutoNum type="arabicPeriod"/>
            </a:pP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don’t mind to do – </a:t>
            </a:r>
          </a:p>
          <a:p>
            <a:pPr marL="514350" indent="-514350">
              <a:buAutoNum type="arabicPeriod"/>
            </a:pP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hate spend – </a:t>
            </a:r>
          </a:p>
          <a:p>
            <a:pPr marL="514350" indent="-514350">
              <a:buAutoNum type="arabicPeriod"/>
            </a:pP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love eat - 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4600" y="1678620"/>
            <a:ext cx="27045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like doing/ to do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19400" y="2174544"/>
            <a:ext cx="20265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enjoy doing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733800" y="2677180"/>
            <a:ext cx="28648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on’t like having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038600" y="3196932"/>
            <a:ext cx="28264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on’t mind doing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352800" y="3708724"/>
            <a:ext cx="40254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hate spending/ to spend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667000" y="4209140"/>
            <a:ext cx="30235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love eating/ to eat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b. Answer the questions.</a:t>
            </a:r>
          </a:p>
          <a:p>
            <a:pPr marL="514350" indent="-514350">
              <a:buNone/>
            </a:pP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1. How many activities does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Duc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mention in his email?</a:t>
            </a:r>
          </a:p>
          <a:p>
            <a:pPr marL="514350" indent="-514350">
              <a:buNone/>
            </a:pPr>
            <a:endParaRPr lang="en-US" sz="28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buNone/>
            </a:pPr>
            <a:endParaRPr lang="en-US" sz="28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buNone/>
            </a:pPr>
            <a:endParaRPr lang="en-US" sz="28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buNone/>
            </a:pP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2. Which two activities do you think he enjoys the most?</a:t>
            </a:r>
          </a:p>
          <a:p>
            <a:pPr marL="514350" indent="-514350">
              <a:buNone/>
            </a:pPr>
            <a:endParaRPr lang="en-US" sz="28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381000" y="1752600"/>
            <a:ext cx="84582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The activities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Duc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mentions in his e-mail are: playing video games, watching TV, going to the park, playing football, helping his parents, doing homework, and eating out with his family.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457200" y="4343400"/>
            <a:ext cx="8229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The two activities he enjoys the most are playing football with his friends, and eating out with his family.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" grpId="0"/>
      <p:bldP spid="205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khung15"/>
          <p:cNvPicPr>
            <a:picLocks noChangeAspect="1" noChangeArrowheads="1"/>
          </p:cNvPicPr>
          <p:nvPr/>
        </p:nvPicPr>
        <p:blipFill>
          <a:blip r:embed="rId2">
            <a:lum contrast="6000"/>
          </a:blip>
          <a:srcRect/>
          <a:stretch>
            <a:fillRect/>
          </a:stretch>
        </p:blipFill>
        <p:spPr bwMode="auto">
          <a:xfrm>
            <a:off x="0" y="0"/>
            <a:ext cx="9525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7" name="Rectangle 3"/>
          <p:cNvSpPr>
            <a:spLocks noGrp="1" noChangeArrowheads="1"/>
          </p:cNvSpPr>
          <p:nvPr>
            <p:ph type="title"/>
          </p:nvPr>
        </p:nvSpPr>
        <p:spPr>
          <a:xfrm>
            <a:off x="1143000" y="457200"/>
            <a:ext cx="8229600" cy="1143000"/>
          </a:xfrm>
        </p:spPr>
        <p:txBody>
          <a:bodyPr/>
          <a:lstStyle/>
          <a:p>
            <a:r>
              <a:rPr lang="en-US" altLang="en-US" sz="5400" b="1" dirty="0" smtClean="0">
                <a:solidFill>
                  <a:srgbClr val="FF0000"/>
                </a:solidFill>
              </a:rPr>
              <a:t>HOMEWORK</a:t>
            </a:r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828800" y="1752600"/>
            <a:ext cx="7620000" cy="2057400"/>
          </a:xfrm>
        </p:spPr>
        <p:txBody>
          <a:bodyPr>
            <a:normAutofit fontScale="92500" lnSpcReduction="20000"/>
          </a:bodyPr>
          <a:lstStyle/>
          <a:p>
            <a:pPr>
              <a:buFontTx/>
              <a:buNone/>
            </a:pPr>
            <a:r>
              <a:rPr lang="en-US" sz="3600" b="1" dirty="0" smtClean="0">
                <a:solidFill>
                  <a:srgbClr val="0070C0"/>
                </a:solidFill>
              </a:rPr>
              <a:t>+ Learn the structures by heart.</a:t>
            </a:r>
          </a:p>
          <a:p>
            <a:pPr>
              <a:buFontTx/>
              <a:buNone/>
            </a:pPr>
            <a:r>
              <a:rPr lang="en-US" sz="3600" b="1" dirty="0" smtClean="0">
                <a:solidFill>
                  <a:srgbClr val="0070C0"/>
                </a:solidFill>
              </a:rPr>
              <a:t>+ Do exercise 6 on page 10/textbook.</a:t>
            </a:r>
          </a:p>
          <a:p>
            <a:pPr>
              <a:buFontTx/>
              <a:buNone/>
            </a:pPr>
            <a:r>
              <a:rPr lang="en-US" sz="3600" b="1" dirty="0" smtClean="0">
                <a:solidFill>
                  <a:srgbClr val="0070C0"/>
                </a:solidFill>
              </a:rPr>
              <a:t>+ Prepare for: </a:t>
            </a:r>
          </a:p>
          <a:p>
            <a:pPr>
              <a:buFontTx/>
              <a:buNone/>
            </a:pPr>
            <a:r>
              <a:rPr lang="en-US" sz="3600" b="1" dirty="0" smtClean="0">
                <a:solidFill>
                  <a:srgbClr val="0070C0"/>
                </a:solidFill>
              </a:rPr>
              <a:t>          </a:t>
            </a:r>
            <a:r>
              <a:rPr lang="en-US" sz="3600" b="1" dirty="0" smtClean="0">
                <a:solidFill>
                  <a:srgbClr val="FF0000"/>
                </a:solidFill>
              </a:rPr>
              <a:t>Unit 1 - Communication.</a:t>
            </a:r>
          </a:p>
          <a:p>
            <a:pPr>
              <a:buFontTx/>
              <a:buNone/>
            </a:pPr>
            <a:endParaRPr lang="en-US" altLang="en-US" sz="3600" b="1" dirty="0" smtClean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52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52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522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522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522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Picture 2" descr="Copy of KHUNG1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7523" name="Text Box 3"/>
          <p:cNvSpPr txBox="1">
            <a:spLocks noChangeArrowheads="1"/>
          </p:cNvSpPr>
          <p:nvPr/>
        </p:nvSpPr>
        <p:spPr bwMode="auto">
          <a:xfrm>
            <a:off x="2347913" y="2209800"/>
            <a:ext cx="33988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800">
              <a:latin typeface="Verdana" pitchFamily="34" charset="0"/>
              <a:cs typeface="Arial" pitchFamily="34" charset="0"/>
            </a:endParaRPr>
          </a:p>
        </p:txBody>
      </p:sp>
      <p:pic>
        <p:nvPicPr>
          <p:cNvPr id="107524" name="Picture 4" descr="button1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30438" y="2133600"/>
            <a:ext cx="435451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525" name="Picture 5" descr="button11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60600" y="3035300"/>
            <a:ext cx="4248150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526" name="Picture 6" descr="button11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60600" y="3860800"/>
            <a:ext cx="424815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527" name="Picture 7" descr="button11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460750" y="4737100"/>
            <a:ext cx="2438400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2743200" y="2286000"/>
            <a:ext cx="3079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>
              <a:defRPr/>
            </a:pPr>
            <a:endParaRPr lang="en-US" sz="4400" b="1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2667000" y="3124200"/>
            <a:ext cx="3079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>
              <a:defRPr/>
            </a:pPr>
            <a:endParaRPr lang="en-US" sz="3600" b="1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pic>
        <p:nvPicPr>
          <p:cNvPr id="107530" name="Picture 10" descr="tough_guy_drumming_hc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572000" y="3505200"/>
            <a:ext cx="225425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531" name="Picture 11" descr="gypsy_woman_guitar_si_a_hc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490913" y="2514600"/>
            <a:ext cx="1385887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532" name="Picture 12" descr="bassist_lights_hc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667000" y="3429000"/>
            <a:ext cx="1547813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533" name="Picture 13" descr="Bemua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572000" y="4648200"/>
            <a:ext cx="2057400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534" name="Picture 14" descr="Bemua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048000" y="4648200"/>
            <a:ext cx="2057400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535" name="Picture 15" descr="Orange_2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248400" y="4419600"/>
            <a:ext cx="17526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536" name="Picture 16" descr="A5-"/>
          <p:cNvPicPr>
            <a:picLocks noChangeAspect="1" noChangeArrowheads="1" noCrop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066800" y="4191000"/>
            <a:ext cx="2427288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001" name="WordArt 17"/>
          <p:cNvSpPr>
            <a:spLocks noChangeArrowheads="1" noChangeShapeType="1" noTextEdit="1"/>
          </p:cNvSpPr>
          <p:nvPr/>
        </p:nvSpPr>
        <p:spPr bwMode="auto">
          <a:xfrm>
            <a:off x="1295400" y="609600"/>
            <a:ext cx="6248400" cy="41148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61638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/>
              </a:rPr>
              <a:t>THANK YOU FOR ATTENTION!</a:t>
            </a:r>
          </a:p>
        </p:txBody>
      </p:sp>
      <p:sp>
        <p:nvSpPr>
          <p:cNvPr id="42002" name="WordArt 18"/>
          <p:cNvSpPr>
            <a:spLocks noChangeArrowheads="1" noChangeShapeType="1" noTextEdit="1"/>
          </p:cNvSpPr>
          <p:nvPr/>
        </p:nvSpPr>
        <p:spPr bwMode="auto">
          <a:xfrm rot="5400000">
            <a:off x="-685800" y="3505200"/>
            <a:ext cx="3352800" cy="1219200"/>
          </a:xfrm>
          <a:prstGeom prst="rect">
            <a:avLst/>
          </a:prstGeom>
        </p:spPr>
        <p:txBody>
          <a:bodyPr vert="wordArtVert" wrap="none" fromWordArt="1">
            <a:prstTxWarp prst="textWave4">
              <a:avLst>
                <a:gd name="adj1" fmla="val 13005"/>
                <a:gd name="adj2" fmla="val 0"/>
              </a:avLst>
            </a:prstTxWarp>
          </a:bodyPr>
          <a:lstStyle/>
          <a:p>
            <a:pPr algn="ctr" fontAlgn="auto"/>
            <a:r>
              <a:rPr lang="en-US" sz="3600" b="1" kern="10">
                <a:ln w="9525">
                  <a:noFill/>
                  <a:round/>
                  <a:headEnd/>
                  <a:tailEnd/>
                </a:ln>
                <a:solidFill>
                  <a:srgbClr val="800080"/>
                </a:solidFill>
                <a:effectLst>
                  <a:outerShdw dist="99190" dir="7788334" algn="ctr" rotWithShape="0">
                    <a:srgbClr val="000080">
                      <a:alpha val="79999"/>
                    </a:srgbClr>
                  </a:outerShdw>
                </a:effectLst>
                <a:latin typeface=".VnArial"/>
              </a:rPr>
              <a:t>the end</a:t>
            </a:r>
          </a:p>
        </p:txBody>
      </p:sp>
      <p:sp>
        <p:nvSpPr>
          <p:cNvPr id="42003" name="WordArt 19"/>
          <p:cNvSpPr>
            <a:spLocks noChangeArrowheads="1" noChangeShapeType="1" noTextEdit="1"/>
          </p:cNvSpPr>
          <p:nvPr/>
        </p:nvSpPr>
        <p:spPr bwMode="auto">
          <a:xfrm rot="5400000">
            <a:off x="6443662" y="3090863"/>
            <a:ext cx="3457575" cy="1485900"/>
          </a:xfrm>
          <a:prstGeom prst="rect">
            <a:avLst/>
          </a:prstGeom>
        </p:spPr>
        <p:txBody>
          <a:bodyPr vert="wordArtVert" wrap="none" fromWordArt="1">
            <a:prstTxWarp prst="textWave4">
              <a:avLst>
                <a:gd name="adj1" fmla="val 13005"/>
                <a:gd name="adj2" fmla="val 0"/>
              </a:avLst>
            </a:prstTxWarp>
          </a:bodyPr>
          <a:lstStyle/>
          <a:p>
            <a:pPr algn="ctr" fontAlgn="auto"/>
            <a:r>
              <a:rPr lang="en-US" sz="3600" b="1" kern="10">
                <a:ln w="9525">
                  <a:noFill/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99190" dir="7788334" algn="ctr" rotWithShape="0">
                    <a:srgbClr val="000080">
                      <a:alpha val="79999"/>
                    </a:srgbClr>
                  </a:outerShdw>
                </a:effectLst>
                <a:latin typeface=".VnArial"/>
              </a:rPr>
              <a:t>GOOD BYE!</a:t>
            </a:r>
          </a:p>
        </p:txBody>
      </p:sp>
      <p:pic>
        <p:nvPicPr>
          <p:cNvPr id="35842" name="Picture 2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rcRect/>
          <a:stretch>
            <a:fillRect/>
          </a:stretch>
        </p:blipFill>
        <p:spPr bwMode="auto">
          <a:xfrm>
            <a:off x="152400" y="62484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240000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58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repeatCount="3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2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0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3000"/>
                                        <p:tgtEl>
                                          <p:spTgt spid="42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10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3000"/>
                                        <p:tgtEl>
                                          <p:spTgt spid="42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70" showWhenStopped="0">
                <p:cTn id="19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842"/>
                </p:tgtEl>
              </p:cMediaNode>
            </p:audio>
          </p:childTnLst>
        </p:cTn>
      </p:par>
    </p:tnLst>
    <p:bldLst>
      <p:bldP spid="42001" grpId="0" animBg="1"/>
      <p:bldP spid="42002" grpId="0" animBg="1"/>
      <p:bldP spid="4200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 descr="c hoa"/>
          <p:cNvPicPr>
            <a:picLocks noGrp="1" noChangeAspect="1" noChangeArrowheads="1"/>
          </p:cNvPicPr>
          <p:nvPr>
            <p:ph/>
          </p:nvPr>
        </p:nvPicPr>
        <p:blipFill>
          <a:blip r:embed="rId2"/>
          <a:stretch>
            <a:fillRect/>
          </a:stretch>
        </p:blipFill>
        <p:spPr>
          <a:xfrm>
            <a:off x="3400425" y="2224088"/>
            <a:ext cx="2343150" cy="1952625"/>
          </a:xfrm>
          <a:noFill/>
        </p:spPr>
      </p:pic>
      <p:sp>
        <p:nvSpPr>
          <p:cNvPr id="3075" name="WordArt 6"/>
          <p:cNvSpPr>
            <a:spLocks noChangeArrowheads="1" noChangeShapeType="1" noTextEdit="1"/>
          </p:cNvSpPr>
          <p:nvPr/>
        </p:nvSpPr>
        <p:spPr bwMode="auto">
          <a:xfrm>
            <a:off x="381000" y="685800"/>
            <a:ext cx="8229600" cy="51816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46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Unit </a:t>
            </a:r>
            <a:r>
              <a:rPr lang="en-US" sz="36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1- LEISURE ACTIVITIES</a:t>
            </a:r>
            <a:endParaRPr lang="en-US" sz="3600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Impact"/>
            </a:endParaRPr>
          </a:p>
          <a:p>
            <a:pPr algn="ctr"/>
            <a:r>
              <a:rPr lang="en-US" sz="36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Lesson </a:t>
            </a:r>
            <a:r>
              <a:rPr lang="en-US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3</a:t>
            </a:r>
            <a:r>
              <a:rPr lang="en-US" sz="36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- </a:t>
            </a:r>
            <a:r>
              <a:rPr lang="en-US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A CLOSER LOOK </a:t>
            </a:r>
            <a:r>
              <a:rPr lang="en-US" sz="36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2</a:t>
            </a:r>
            <a:endParaRPr lang="en-US" sz="3600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Impac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609600"/>
            <a:ext cx="8229600" cy="5516563"/>
          </a:xfrm>
        </p:spPr>
        <p:txBody>
          <a:bodyPr/>
          <a:lstStyle/>
          <a:p>
            <a:pPr algn="ctr">
              <a:buNone/>
            </a:pPr>
            <a:r>
              <a:rPr lang="en-US" sz="4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Look at the sentences:</a:t>
            </a:r>
          </a:p>
          <a:p>
            <a:pPr algn="ctr">
              <a:buNone/>
            </a:pPr>
            <a:endParaRPr lang="en-US" sz="4400" dirty="0" smtClean="0">
              <a:solidFill>
                <a:srgbClr val="0070C0"/>
              </a:solidFill>
            </a:endParaRPr>
          </a:p>
          <a:p>
            <a:pPr marL="514350" indent="-514350">
              <a:buAutoNum type="arabicPeriod"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I </a:t>
            </a:r>
            <a:r>
              <a:rPr lang="en-US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like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u="sng" dirty="0" smtClean="0">
                <a:latin typeface="Arial" pitchFamily="34" charset="0"/>
                <a:cs typeface="Arial" pitchFamily="34" charset="0"/>
              </a:rPr>
              <a:t>eating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oranges.</a:t>
            </a:r>
          </a:p>
          <a:p>
            <a:pPr marL="514350" indent="-514350">
              <a:buAutoNum type="arabicPeriod"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My sister </a:t>
            </a:r>
            <a:r>
              <a:rPr lang="en-US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enjoys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u="sng" dirty="0" smtClean="0">
                <a:latin typeface="Arial" pitchFamily="34" charset="0"/>
                <a:cs typeface="Arial" pitchFamily="34" charset="0"/>
              </a:rPr>
              <a:t>cooking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meals.</a:t>
            </a:r>
          </a:p>
          <a:p>
            <a:pPr marL="514350" indent="-514350">
              <a:buAutoNum type="arabicPeriod"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They </a:t>
            </a:r>
            <a:r>
              <a:rPr lang="en-US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prefer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u="sng" dirty="0" smtClean="0">
                <a:latin typeface="Arial" pitchFamily="34" charset="0"/>
                <a:cs typeface="Arial" pitchFamily="34" charset="0"/>
              </a:rPr>
              <a:t>learning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English.</a:t>
            </a:r>
          </a:p>
          <a:p>
            <a:pPr marL="514350" indent="-514350">
              <a:buAutoNum type="arabicPeriod"/>
            </a:pP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Hoa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dislikes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u="sng" dirty="0" smtClean="0">
                <a:latin typeface="Arial" pitchFamily="34" charset="0"/>
                <a:cs typeface="Arial" pitchFamily="34" charset="0"/>
              </a:rPr>
              <a:t>reading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books.</a:t>
            </a:r>
          </a:p>
          <a:p>
            <a:pPr marL="514350" indent="-514350">
              <a:buAutoNum type="arabicPeriod"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We </a:t>
            </a:r>
            <a:r>
              <a:rPr lang="en-US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hate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u="sng" dirty="0" smtClean="0">
                <a:latin typeface="Arial" pitchFamily="34" charset="0"/>
                <a:cs typeface="Arial" pitchFamily="34" charset="0"/>
              </a:rPr>
              <a:t>to get 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up early.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33400" y="2133600"/>
            <a:ext cx="8229600" cy="440372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       Verbs           </a:t>
            </a:r>
          </a:p>
          <a:p>
            <a:pPr>
              <a:buNone/>
            </a:pP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          Love</a:t>
            </a:r>
          </a:p>
          <a:p>
            <a:pPr>
              <a:buNone/>
            </a:pP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          Like </a:t>
            </a:r>
          </a:p>
          <a:p>
            <a:pPr>
              <a:buNone/>
            </a:pP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          Hate</a:t>
            </a:r>
          </a:p>
          <a:p>
            <a:pPr>
              <a:buNone/>
            </a:pP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          Prefer</a:t>
            </a:r>
          </a:p>
          <a:p>
            <a:pPr>
              <a:buNone/>
            </a:pP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57400" y="381000"/>
            <a:ext cx="388920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I. GRAMMAR.</a:t>
            </a:r>
            <a:endParaRPr lang="en-US" sz="4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990600"/>
            <a:ext cx="8458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1. Read the conversation and underline verbs that are followed by a gerund.</a:t>
            </a:r>
            <a:endParaRPr lang="en-US" sz="32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rot="5400000">
            <a:off x="2514600" y="3733800"/>
            <a:ext cx="18288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343400" y="3200400"/>
            <a:ext cx="399981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Gerund (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V_ing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To infinitive (To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V_inf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33800" y="3429000"/>
            <a:ext cx="4106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+</a:t>
            </a:r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838200" y="5181600"/>
            <a:ext cx="659988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Ex: She 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loves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going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out with her friends.</a:t>
            </a:r>
          </a:p>
          <a:p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= She 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loves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to go 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out with her friends.</a:t>
            </a:r>
            <a:endParaRPr lang="en-US" sz="28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9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762000"/>
            <a:ext cx="8229600" cy="585152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Learning tip</a:t>
            </a:r>
          </a:p>
          <a:p>
            <a:pPr>
              <a:buNone/>
            </a:pPr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Verbs of liking </a:t>
            </a:r>
          </a:p>
          <a:p>
            <a:pPr>
              <a:buNone/>
            </a:pP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Adore</a:t>
            </a:r>
          </a:p>
          <a:p>
            <a:pPr>
              <a:buNone/>
            </a:pP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Love</a:t>
            </a:r>
          </a:p>
          <a:p>
            <a:pPr>
              <a:buNone/>
            </a:pP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Like, enjoy, fancy</a:t>
            </a:r>
          </a:p>
          <a:p>
            <a:pPr>
              <a:buNone/>
            </a:pP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Don’t mind</a:t>
            </a:r>
          </a:p>
          <a:p>
            <a:pPr>
              <a:buNone/>
            </a:pP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Hate</a:t>
            </a:r>
          </a:p>
          <a:p>
            <a:pPr>
              <a:buNone/>
            </a:pP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Detest</a:t>
            </a:r>
          </a:p>
          <a:p>
            <a:pPr>
              <a:buNone/>
            </a:pP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rot="5400000">
            <a:off x="2476500" y="4076700"/>
            <a:ext cx="38862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4876800" y="3581400"/>
            <a:ext cx="37067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+ Gerund (</a:t>
            </a:r>
            <a:r>
              <a:rPr lang="en-US" sz="36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V_ing</a:t>
            </a:r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sz="3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609600"/>
            <a:ext cx="8229600" cy="55165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2. Tick the box. Then listen to check.</a:t>
            </a:r>
          </a:p>
          <a:p>
            <a:pPr>
              <a:buNone/>
            </a:pP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990600" y="1295400"/>
          <a:ext cx="7162800" cy="48006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752600"/>
                <a:gridCol w="2438400"/>
                <a:gridCol w="2971800"/>
              </a:tblGrid>
              <a:tr h="370840"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37160" marR="137160" marT="137160" marB="1371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Gerund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37160" marR="137160" marT="137160" marB="1371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Gerund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and to-infinitive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37160" marR="137160" marT="137160" marB="137160"/>
                </a:tc>
              </a:tr>
              <a:tr h="822960"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itchFamily="34" charset="0"/>
                          <a:cs typeface="Arial" pitchFamily="34" charset="0"/>
                        </a:rPr>
                        <a:t>1. love</a:t>
                      </a:r>
                      <a:endParaRPr lang="en-US" sz="2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37160" marR="137160" marT="137160" marB="137160" anchor="ctr"/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37160" marR="137160" marT="137160" marB="13716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37160" marR="137160" marT="137160" marB="137160"/>
                </a:tc>
              </a:tr>
              <a:tr h="736600">
                <a:tc>
                  <a:txBody>
                    <a:bodyPr/>
                    <a:lstStyle/>
                    <a:p>
                      <a:r>
                        <a:rPr kumimoji="0" lang="en-US" sz="22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2. enjoy</a:t>
                      </a:r>
                    </a:p>
                  </a:txBody>
                  <a:tcPr marL="137160" marR="137160" marT="137160" marB="13716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37160" marR="137160" marT="137160" marB="137160"/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37160" marR="137160" marT="137160" marB="137160"/>
                </a:tc>
              </a:tr>
              <a:tr h="914400">
                <a:tc>
                  <a:txBody>
                    <a:bodyPr/>
                    <a:lstStyle/>
                    <a:p>
                      <a:r>
                        <a:rPr kumimoji="0" lang="en-US" sz="22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3. detest</a:t>
                      </a:r>
                    </a:p>
                  </a:txBody>
                  <a:tcPr marL="137160" marR="137160" marT="137160" marB="13716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37160" marR="137160" marT="137160" marB="137160"/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37160" marR="137160" marT="137160" marB="137160"/>
                </a:tc>
              </a:tr>
              <a:tr h="863600">
                <a:tc>
                  <a:txBody>
                    <a:bodyPr/>
                    <a:lstStyle/>
                    <a:p>
                      <a:r>
                        <a:rPr kumimoji="0" lang="en-US" sz="22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4. prefer</a:t>
                      </a:r>
                    </a:p>
                  </a:txBody>
                  <a:tcPr marL="137160" marR="137160" marT="137160" marB="137160" anchor="ctr"/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37160" marR="137160" marT="137160" marB="13716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37160" marR="137160" marT="137160" marB="137160"/>
                </a:tc>
              </a:tr>
              <a:tr h="914400">
                <a:tc>
                  <a:txBody>
                    <a:bodyPr/>
                    <a:lstStyle/>
                    <a:p>
                      <a:r>
                        <a:rPr kumimoji="0" lang="en-US" sz="22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5. fancy</a:t>
                      </a:r>
                    </a:p>
                  </a:txBody>
                  <a:tcPr marL="137160" marR="137160" marT="137160" marB="13716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37160" marR="137160" marT="137160" marB="137160"/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37160" marR="137160" marT="137160" marB="137160"/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6400800" y="1981200"/>
            <a:ext cx="3529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√</a:t>
            </a:r>
          </a:p>
        </p:txBody>
      </p:sp>
      <p:sp>
        <p:nvSpPr>
          <p:cNvPr id="5" name="Rectangle 4"/>
          <p:cNvSpPr/>
          <p:nvPr/>
        </p:nvSpPr>
        <p:spPr>
          <a:xfrm>
            <a:off x="3810000" y="2819400"/>
            <a:ext cx="3529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√</a:t>
            </a:r>
          </a:p>
        </p:txBody>
      </p:sp>
      <p:sp>
        <p:nvSpPr>
          <p:cNvPr id="6" name="Rectangle 5"/>
          <p:cNvSpPr/>
          <p:nvPr/>
        </p:nvSpPr>
        <p:spPr>
          <a:xfrm>
            <a:off x="3886200" y="5410200"/>
            <a:ext cx="381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√</a:t>
            </a:r>
          </a:p>
        </p:txBody>
      </p:sp>
      <p:sp>
        <p:nvSpPr>
          <p:cNvPr id="7" name="Rectangle 6"/>
          <p:cNvSpPr/>
          <p:nvPr/>
        </p:nvSpPr>
        <p:spPr>
          <a:xfrm>
            <a:off x="6553200" y="4495800"/>
            <a:ext cx="3529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√</a:t>
            </a:r>
          </a:p>
        </p:txBody>
      </p:sp>
      <p:sp>
        <p:nvSpPr>
          <p:cNvPr id="8" name="Rectangle 7"/>
          <p:cNvSpPr/>
          <p:nvPr/>
        </p:nvSpPr>
        <p:spPr>
          <a:xfrm>
            <a:off x="3810000" y="3657600"/>
            <a:ext cx="3529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√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028" name="WindowsMediaPlayer1" r:id="rId2" imgW="2209680" imgH="533520"/>
        </mc:Choice>
        <mc:Fallback>
          <p:control name="WindowsMediaPlayer1" r:id="rId2" imgW="2209680" imgH="533520">
            <p:pic>
              <p:nvPicPr>
                <p:cNvPr id="0" name="WindowsMediaPlayer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781800" y="6324600"/>
                  <a:ext cx="2209800" cy="5334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685801"/>
            <a:ext cx="8382000" cy="5791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3. Write the correct form of the verbs.</a:t>
            </a:r>
          </a:p>
          <a:p>
            <a:pPr marL="514350" indent="-514350">
              <a:buAutoNum type="arabicPeriod"/>
            </a:pP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Mai enjoys …………(make) crafts, especially bracelets.</a:t>
            </a:r>
          </a:p>
          <a:p>
            <a:pPr marL="514350" indent="-514350">
              <a:buAutoNum type="arabicPeriod"/>
            </a:pP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People in Britain love ………….………...(watch) TV in their free time.</a:t>
            </a:r>
          </a:p>
          <a:p>
            <a:pPr marL="514350" indent="-514350">
              <a:buAutoNum type="arabicPeriod"/>
            </a:pP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Do you fancy …....................(skateboard) in the park this Sunday?</a:t>
            </a:r>
          </a:p>
          <a:p>
            <a:pPr marL="514350" indent="-514350">
              <a:buAutoNum type="arabicPeriod"/>
            </a:pP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Nick likes …………….....…(learn) Vietnamese.</a:t>
            </a:r>
          </a:p>
          <a:p>
            <a:pPr marL="514350" indent="-514350">
              <a:buAutoNum type="arabicPeriod"/>
            </a:pP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Ngoc hates ……………..(sit) at the computer for too long.</a:t>
            </a:r>
          </a:p>
          <a:p>
            <a:pPr>
              <a:buNone/>
            </a:pP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95600" y="1219200"/>
            <a:ext cx="13452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making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19600" y="2133600"/>
            <a:ext cx="31422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watching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/ to watch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00400" y="3124200"/>
            <a:ext cx="24465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skateboarding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4600" y="4038600"/>
            <a:ext cx="28664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learning/ to learn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971800" y="4572000"/>
            <a:ext cx="20810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sitting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/ to sit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28600"/>
            <a:ext cx="8229600" cy="585152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4. Write the sentences.</a:t>
            </a:r>
          </a:p>
          <a:p>
            <a:pPr>
              <a:buNone/>
            </a:pP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609600" y="990600"/>
          <a:ext cx="8001000" cy="5410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/>
                <a:gridCol w="3276600"/>
                <a:gridCol w="3352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itchFamily="34" charset="0"/>
                          <a:cs typeface="Arial" pitchFamily="34" charset="0"/>
                        </a:rPr>
                        <a:t>Verb</a:t>
                      </a:r>
                      <a:endParaRPr lang="en-US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itchFamily="34" charset="0"/>
                          <a:cs typeface="Arial" pitchFamily="34" charset="0"/>
                        </a:rPr>
                        <a:t>You</a:t>
                      </a:r>
                      <a:endParaRPr lang="en-US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itchFamily="34" charset="0"/>
                          <a:cs typeface="Arial" pitchFamily="34" charset="0"/>
                        </a:rPr>
                        <a:t>Your</a:t>
                      </a:r>
                      <a:r>
                        <a:rPr lang="en-US" sz="2400" b="1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="1" dirty="0" smtClean="0">
                          <a:latin typeface="Arial" pitchFamily="34" charset="0"/>
                          <a:cs typeface="Arial" pitchFamily="34" charset="0"/>
                        </a:rPr>
                        <a:t>friend</a:t>
                      </a:r>
                      <a:endParaRPr lang="en-US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83820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adore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76200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love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91440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fancy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83820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don’t mind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83820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don’t like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76200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detest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133600" y="1600200"/>
            <a:ext cx="3200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FF0000"/>
                </a:solidFill>
              </a:rPr>
              <a:t>I adore collecting dolls.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86400" y="1600200"/>
            <a:ext cx="285283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err="1">
                <a:solidFill>
                  <a:srgbClr val="FF0000"/>
                </a:solidFill>
              </a:rPr>
              <a:t>Lan</a:t>
            </a:r>
            <a:r>
              <a:rPr lang="en-US" sz="2200" dirty="0">
                <a:solidFill>
                  <a:srgbClr val="FF0000"/>
                </a:solidFill>
              </a:rPr>
              <a:t> adores gardening.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304800" y="274638"/>
            <a:ext cx="8534400" cy="5851525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5. Look at the following email.</a:t>
            </a:r>
          </a:p>
          <a:p>
            <a:pPr>
              <a:buNone/>
            </a:pP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Hi, my name’s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Duc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None/>
            </a:pP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How are you? This is what I like do in my free time. I</a:t>
            </a:r>
          </a:p>
          <a:p>
            <a:pPr>
              <a:buNone/>
            </a:pP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often play video games or watch TV. Or I go to the park</a:t>
            </a:r>
          </a:p>
          <a:p>
            <a:pPr>
              <a:buNone/>
            </a:pP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and play football with my friends. I enjoy do this very</a:t>
            </a:r>
          </a:p>
          <a:p>
            <a:pPr>
              <a:buNone/>
            </a:pP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much! I sometimes help my parents too. If I have</a:t>
            </a:r>
          </a:p>
          <a:p>
            <a:pPr>
              <a:buNone/>
            </a:pP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homework, I’ll try to finish it first before I do anything</a:t>
            </a:r>
          </a:p>
          <a:p>
            <a:pPr>
              <a:buNone/>
            </a:pP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else. But I don’t like have lots of homework! I don’t mind</a:t>
            </a:r>
          </a:p>
          <a:p>
            <a:pPr>
              <a:buNone/>
            </a:pP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to do homework. But I hate spend all evening on it! On</a:t>
            </a:r>
          </a:p>
          <a:p>
            <a:pPr>
              <a:buNone/>
            </a:pP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Saturday or Sunday, I love eat out with my family. The</a:t>
            </a:r>
          </a:p>
          <a:p>
            <a:pPr>
              <a:buNone/>
            </a:pP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food is delicious!</a:t>
            </a:r>
          </a:p>
          <a:p>
            <a:pPr>
              <a:buNone/>
            </a:pP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What about you?</a:t>
            </a:r>
          </a:p>
          <a:p>
            <a:pPr>
              <a:buNone/>
            </a:pP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Best,</a:t>
            </a:r>
          </a:p>
          <a:p>
            <a:pPr>
              <a:buNone/>
            </a:pP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Duc</a:t>
            </a:r>
            <a:endParaRPr lang="en-US" sz="28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4572000" y="1447800"/>
            <a:ext cx="914400" cy="1588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5486400" y="2284412"/>
            <a:ext cx="1143000" cy="1588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981200" y="3429000"/>
            <a:ext cx="2057400" cy="1588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7086600" y="3429000"/>
            <a:ext cx="1447800" cy="1588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81000" y="3810000"/>
            <a:ext cx="762000" cy="1588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733800" y="3886200"/>
            <a:ext cx="1524000" cy="1588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657600" y="4267200"/>
            <a:ext cx="1219200" cy="1588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157</TotalTime>
  <Words>586</Words>
  <Application>Microsoft Office PowerPoint</Application>
  <PresentationFormat>On-screen Show (4:3)</PresentationFormat>
  <Paragraphs>111</Paragraphs>
  <Slides>13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Flow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HOMEWORK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Administrator</dc:creator>
  <cp:lastModifiedBy>Microsoft Cop.</cp:lastModifiedBy>
  <cp:revision>23</cp:revision>
  <dcterms:created xsi:type="dcterms:W3CDTF">2016-08-29T13:10:00Z</dcterms:created>
  <dcterms:modified xsi:type="dcterms:W3CDTF">2019-10-17T10:40:15Z</dcterms:modified>
</cp:coreProperties>
</file>